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28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051C785-DA0B-4AA4-A5B8-FDDED2460F16}" type="datetimeFigureOut">
              <a:rPr lang="en-AU" smtClean="0"/>
              <a:t>17/01/2019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520769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051C785-DA0B-4AA4-A5B8-FDDED2460F16}" type="datetimeFigureOut">
              <a:rPr lang="en-AU" smtClean="0"/>
              <a:t>17/01/2019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96411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051C785-DA0B-4AA4-A5B8-FDDED2460F16}" type="datetimeFigureOut">
              <a:rPr lang="en-AU" smtClean="0"/>
              <a:t>17/01/2019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102788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051C785-DA0B-4AA4-A5B8-FDDED2460F16}" type="datetimeFigureOut">
              <a:rPr lang="en-AU" smtClean="0"/>
              <a:t>17/01/2019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374019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1C785-DA0B-4AA4-A5B8-FDDED2460F16}" type="datetimeFigureOut">
              <a:rPr lang="en-AU" smtClean="0"/>
              <a:t>17/01/2019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246585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051C785-DA0B-4AA4-A5B8-FDDED2460F16}" type="datetimeFigureOut">
              <a:rPr lang="en-AU" smtClean="0"/>
              <a:t>17/01/2019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2785515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051C785-DA0B-4AA4-A5B8-FDDED2460F16}" type="datetimeFigureOut">
              <a:rPr lang="en-AU" smtClean="0"/>
              <a:t>17/01/2019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107477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051C785-DA0B-4AA4-A5B8-FDDED2460F16}" type="datetimeFigureOut">
              <a:rPr lang="en-AU" smtClean="0"/>
              <a:t>17/01/2019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2600510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1C785-DA0B-4AA4-A5B8-FDDED2460F16}" type="datetimeFigureOut">
              <a:rPr lang="en-AU" smtClean="0"/>
              <a:t>17/01/2019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384465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51C785-DA0B-4AA4-A5B8-FDDED2460F16}" type="datetimeFigureOut">
              <a:rPr lang="en-AU" smtClean="0"/>
              <a:t>17/01/2019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17818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51C785-DA0B-4AA4-A5B8-FDDED2460F16}" type="datetimeFigureOut">
              <a:rPr lang="en-AU" smtClean="0"/>
              <a:t>17/01/2019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67BDA73-A655-417C-B2A1-638B2E1552FF}" type="slidenum">
              <a:rPr lang="en-AU" smtClean="0"/>
              <a:t>‹#›</a:t>
            </a:fld>
            <a:endParaRPr lang="en-AU"/>
          </a:p>
        </p:txBody>
      </p:sp>
    </p:spTree>
    <p:extLst>
      <p:ext uri="{BB962C8B-B14F-4D97-AF65-F5344CB8AC3E}">
        <p14:creationId xmlns:p14="http://schemas.microsoft.com/office/powerpoint/2010/main" val="2725684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1C785-DA0B-4AA4-A5B8-FDDED2460F16}" type="datetimeFigureOut">
              <a:rPr lang="en-AU" smtClean="0"/>
              <a:t>17/01/2019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BDA73-A655-417C-B2A1-638B2E1552FF}" type="slidenum">
              <a:rPr lang="en-AU" smtClean="0"/>
              <a:t>‹#›</a:t>
            </a:fld>
            <a:endParaRPr lang="en-AU"/>
          </a:p>
        </p:txBody>
      </p:sp>
    </p:spTree>
    <p:extLst>
      <p:ext uri="{BB962C8B-B14F-4D97-AF65-F5344CB8AC3E}">
        <p14:creationId xmlns:p14="http://schemas.microsoft.com/office/powerpoint/2010/main" val="2240900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tif"/><Relationship Id="rId4" Type="http://schemas.openxmlformats.org/officeDocument/2006/relationships/image" Target="../media/image23.tif"/></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t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13C161-B7D1-4010-81E5-515102A68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49E1BFFB-0B5C-4135-AC24-E37C840290CE}"/>
              </a:ext>
            </a:extLst>
          </p:cNvPr>
          <p:cNvSpPr/>
          <p:nvPr/>
        </p:nvSpPr>
        <p:spPr>
          <a:xfrm>
            <a:off x="152400" y="10732"/>
            <a:ext cx="8763000" cy="58477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2nd Sunday in Ordinary Time - Year C</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30F961BB-7BDF-4D8E-A251-5A5E9F86CA64}"/>
              </a:ext>
            </a:extLst>
          </p:cNvPr>
          <p:cNvSpPr/>
          <p:nvPr/>
        </p:nvSpPr>
        <p:spPr>
          <a:xfrm>
            <a:off x="228600" y="457200"/>
            <a:ext cx="8877300" cy="584775"/>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a:t>
            </a:r>
            <a:r>
              <a:rPr lang="en-AU" sz="3200" b="1" dirty="0">
                <a:solidFill>
                  <a:srgbClr val="FFFF00"/>
                </a:solidFill>
                <a:latin typeface="Times New Roman" panose="02020603050405020304" pitchFamily="18" charset="0"/>
                <a:cs typeface="Times New Roman" panose="02020603050405020304" pitchFamily="18" charset="0"/>
              </a:rPr>
              <a:t>2 </a:t>
            </a:r>
            <a:r>
              <a:rPr lang="vi-VN" sz="3200" b="1" dirty="0">
                <a:solidFill>
                  <a:srgbClr val="FFFF00"/>
                </a:solidFill>
                <a:latin typeface="Times New Roman" panose="02020603050405020304" pitchFamily="18" charset="0"/>
                <a:cs typeface="Times New Roman" panose="02020603050405020304" pitchFamily="18" charset="0"/>
              </a:rPr>
              <a:t>Thường Niên Năm </a:t>
            </a:r>
            <a:r>
              <a:rPr lang="en-AU" sz="3200" b="1" dirty="0">
                <a:solidFill>
                  <a:srgbClr val="FFFF00"/>
                </a:solidFill>
                <a:latin typeface="Times New Roman" panose="02020603050405020304" pitchFamily="18" charset="0"/>
                <a:cs typeface="Times New Roman" panose="02020603050405020304" pitchFamily="18" charset="0"/>
              </a:rPr>
              <a:t>C</a:t>
            </a:r>
            <a:endParaRPr lang="en-AU" sz="3200" dirty="0">
              <a:solidFill>
                <a:srgbClr val="FFFF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5F905E4-54E0-4F27-A889-E7384339813B}"/>
              </a:ext>
            </a:extLst>
          </p:cNvPr>
          <p:cNvSpPr/>
          <p:nvPr/>
        </p:nvSpPr>
        <p:spPr>
          <a:xfrm>
            <a:off x="1066800" y="5721812"/>
            <a:ext cx="7010400" cy="892552"/>
          </a:xfrm>
          <a:prstGeom prst="rect">
            <a:avLst/>
          </a:prstGeom>
        </p:spPr>
        <p:txBody>
          <a:bodyPr wrap="square">
            <a:spAutoFit/>
          </a:bodyPr>
          <a:lstStyle/>
          <a:p>
            <a:pPr algn="ctr"/>
            <a:r>
              <a:rPr lang="en-AU" sz="3200" dirty="0">
                <a:solidFill>
                  <a:schemeClr val="bg1"/>
                </a:solidFill>
              </a:rPr>
              <a:t>20 / 01 / 2019</a:t>
            </a:r>
          </a:p>
          <a:p>
            <a:pPr algn="ctr"/>
            <a:r>
              <a:rPr lang="en-US" sz="2000" dirty="0">
                <a:solidFill>
                  <a:schemeClr val="bg1"/>
                </a:solidFill>
              </a:rPr>
              <a:t>H</a:t>
            </a:r>
            <a:r>
              <a:rPr lang="en-AU" sz="2000" dirty="0" err="1">
                <a:solidFill>
                  <a:schemeClr val="bg1"/>
                </a:solidFill>
              </a:rPr>
              <a:t>ùng</a:t>
            </a:r>
            <a:r>
              <a:rPr lang="en-AU" sz="2000" dirty="0">
                <a:solidFill>
                  <a:schemeClr val="bg1"/>
                </a:solidFill>
              </a:rPr>
              <a:t> Ph</a:t>
            </a:r>
            <a:r>
              <a:rPr lang="vi-VN" sz="2000" dirty="0">
                <a:solidFill>
                  <a:schemeClr val="bg1"/>
                </a:solidFill>
              </a:rPr>
              <a:t>ư</a:t>
            </a:r>
            <a:r>
              <a:rPr lang="en-US" sz="2000" dirty="0" err="1">
                <a:solidFill>
                  <a:schemeClr val="bg1"/>
                </a:solidFill>
              </a:rPr>
              <a:t>ơng</a:t>
            </a:r>
            <a:r>
              <a:rPr lang="en-US" sz="2000" dirty="0">
                <a:solidFill>
                  <a:schemeClr val="bg1"/>
                </a:solidFill>
              </a:rPr>
              <a:t> &amp; Thanh </a:t>
            </a:r>
            <a:r>
              <a:rPr lang="en-US" sz="2000" dirty="0" err="1">
                <a:solidFill>
                  <a:schemeClr val="bg1"/>
                </a:solidFill>
              </a:rPr>
              <a:t>Quảng</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endParaRPr lang="en-US" sz="2000" dirty="0"/>
          </a:p>
        </p:txBody>
      </p:sp>
    </p:spTree>
    <p:extLst>
      <p:ext uri="{BB962C8B-B14F-4D97-AF65-F5344CB8AC3E}">
        <p14:creationId xmlns:p14="http://schemas.microsoft.com/office/powerpoint/2010/main" val="26009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41" y="5705461"/>
            <a:ext cx="9153939"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bảo họ: "Các anh đổ đầy nước vào chum đi!" Và họ đổ đầy tới miệng.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4601739"/>
            <a:ext cx="9143998"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said to the servants, ‘Fill the jars with water,’ and they filled them to the brim.</a:t>
            </a:r>
          </a:p>
        </p:txBody>
      </p:sp>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941" y="0"/>
            <a:ext cx="9153939" cy="457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832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172" y="5661248"/>
            <a:ext cx="8856984"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Rồi Người nói với họ : "Bây giờ các anh múc và đem cho ông quản tiệc." Họ liền đem cho ông</a:t>
            </a:r>
            <a:endParaRPr lang="en-AU"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49172" y="0"/>
            <a:ext cx="8715316"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‘Draw some out now’ he told them, ‘and take it to the steward.’</a:t>
            </a:r>
          </a:p>
        </p:txBody>
      </p:sp>
      <p:pic>
        <p:nvPicPr>
          <p:cNvPr id="717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504" y="1099247"/>
            <a:ext cx="9132660" cy="456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84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972600" y="96889"/>
            <a:ext cx="5785384" cy="3252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972600" y="838200"/>
            <a:ext cx="6778440" cy="381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4057233"/>
            <a:ext cx="4572000" cy="255454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They did this; the steward tasted the water, and it had turned into wine. Having no idea where it came from</a:t>
            </a:r>
            <a:endParaRPr lang="en-AU" sz="3200" dirty="0">
              <a:solidFill>
                <a:srgbClr val="FFFF00"/>
              </a:solidFill>
            </a:endParaRPr>
          </a:p>
        </p:txBody>
      </p:sp>
      <p:sp>
        <p:nvSpPr>
          <p:cNvPr id="4" name="Rectangle 3"/>
          <p:cNvSpPr/>
          <p:nvPr/>
        </p:nvSpPr>
        <p:spPr>
          <a:xfrm>
            <a:off x="4485860" y="3811012"/>
            <a:ext cx="4629472" cy="3046988"/>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Khi người quản tiệc nếm thử nước đã hoá thành rượu (mà không biết rượu từ đâu ra, còn gia nhân đã múc nước thì biết), </a:t>
            </a:r>
            <a:endParaRPr lang="en-AU" sz="3200" dirty="0"/>
          </a:p>
        </p:txBody>
      </p:sp>
      <p:pic>
        <p:nvPicPr>
          <p:cNvPr id="8195"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6098" y="0"/>
            <a:ext cx="7631803" cy="3846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79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888"/>
            <a:ext cx="9144000"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only the servants who had drawn the water knew, the steward called the bridegroom</a:t>
            </a:r>
          </a:p>
        </p:txBody>
      </p:sp>
      <p:sp>
        <p:nvSpPr>
          <p:cNvPr id="5" name="Rectangle 4"/>
          <p:cNvSpPr/>
          <p:nvPr/>
        </p:nvSpPr>
        <p:spPr>
          <a:xfrm>
            <a:off x="2058331" y="5930504"/>
            <a:ext cx="5027338" cy="584775"/>
          </a:xfrm>
          <a:prstGeom prst="rect">
            <a:avLst/>
          </a:prstGeom>
        </p:spPr>
        <p:txBody>
          <a:bodyPr wrap="non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ông mới gọi tân lang lại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2" descr="https://www.lds.org/bc/content/bible-videos/videos/jesus-turns-water-into-wine/mary-at-the-wedding-fe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01" y="1184045"/>
            <a:ext cx="8370379" cy="470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728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95897"/>
            <a:ext cx="8839200"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và nói : "Ai ai cũng thết rượu ngon trước,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và khi khách đã ngà ngà mới đãi rượu xoàng hơn. Còn anh, anh lại giữ rượu ngon mãi cho đến bây giờ."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0"/>
            <a:ext cx="9067800"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said, ‘People generally serve the best wine first, and keep the cheaper sort till the guests have had plenty to drink, but you have kept the best wine till now.’ </a:t>
            </a:r>
          </a:p>
        </p:txBody>
      </p:sp>
      <p:pic>
        <p:nvPicPr>
          <p:cNvPr id="5"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362200" y="2062103"/>
            <a:ext cx="5309996" cy="264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606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156" y="5288340"/>
            <a:ext cx="9058844"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đã làm dấu lạ đầu tiên này tại Ca-na miền Ga-li-lê và bày tỏ vinh quang của Người. Các môn đệ đã tin vào Người…</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3" name="Rectangle 2"/>
          <p:cNvSpPr/>
          <p:nvPr/>
        </p:nvSpPr>
        <p:spPr>
          <a:xfrm>
            <a:off x="-13062" y="96793"/>
            <a:ext cx="9157062"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This was the first of the signs given by Jesus: it was given at Cana in Galilee. He let his glory be seen, and his disciples believed in him…. </a:t>
            </a:r>
          </a:p>
        </p:txBody>
      </p:sp>
      <p:pic>
        <p:nvPicPr>
          <p:cNvPr id="5" name="Picture 2" descr="https://www.lds.org/bc/content/bible-videos/videos/jesus-turns-water-into-wine/jesus-at-the-wedding-feast.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24000" y="2128227"/>
            <a:ext cx="5616849" cy="315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613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ABF6B-026C-4091-B848-B98FAF8CA98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69E7682A-9E80-40E3-AA5B-4E13BF1B33D9}"/>
              </a:ext>
            </a:extLst>
          </p:cNvPr>
          <p:cNvSpPr/>
          <p:nvPr/>
        </p:nvSpPr>
        <p:spPr>
          <a:xfrm>
            <a:off x="152401" y="10732"/>
            <a:ext cx="8763000" cy="58477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2nd Sunday in Ordinary Time - Year C</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2536608A-3224-461F-A1A5-55EFA8121963}"/>
              </a:ext>
            </a:extLst>
          </p:cNvPr>
          <p:cNvSpPr/>
          <p:nvPr/>
        </p:nvSpPr>
        <p:spPr>
          <a:xfrm>
            <a:off x="479740" y="573736"/>
            <a:ext cx="8816661" cy="584775"/>
          </a:xfrm>
          <a:prstGeom prst="rect">
            <a:avLst/>
          </a:prstGeom>
        </p:spPr>
        <p:txBody>
          <a:bodyPr wrap="square">
            <a:spAutoFit/>
          </a:bodyPr>
          <a:lstStyle/>
          <a:p>
            <a:pPr algn="ctr"/>
            <a:r>
              <a:rPr lang="vi-VN" sz="3200" dirty="0">
                <a:solidFill>
                  <a:srgbClr val="FFFF00"/>
                </a:solidFill>
                <a:latin typeface="Times New Roman" panose="02020603050405020304" pitchFamily="18" charset="0"/>
                <a:cs typeface="Times New Roman" panose="02020603050405020304" pitchFamily="18" charset="0"/>
              </a:rPr>
              <a:t>Chúa Nhật </a:t>
            </a:r>
            <a:r>
              <a:rPr lang="en-AU" sz="3200" dirty="0">
                <a:solidFill>
                  <a:srgbClr val="FFFF00"/>
                </a:solidFill>
                <a:latin typeface="Times New Roman" panose="02020603050405020304" pitchFamily="18" charset="0"/>
                <a:cs typeface="Times New Roman" panose="02020603050405020304" pitchFamily="18" charset="0"/>
              </a:rPr>
              <a:t>2 </a:t>
            </a:r>
            <a:r>
              <a:rPr lang="vi-VN" sz="3200" dirty="0">
                <a:solidFill>
                  <a:srgbClr val="FFFF00"/>
                </a:solidFill>
                <a:latin typeface="Times New Roman" panose="02020603050405020304" pitchFamily="18" charset="0"/>
                <a:cs typeface="Times New Roman" panose="02020603050405020304" pitchFamily="18" charset="0"/>
              </a:rPr>
              <a:t>Thường Niên Năm </a:t>
            </a:r>
            <a:r>
              <a:rPr lang="en-AU" sz="3200" dirty="0">
                <a:solidFill>
                  <a:srgbClr val="FFFF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40705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a:extLst>
              <a:ext uri="{FF2B5EF4-FFF2-40B4-BE49-F238E27FC236}">
                <a16:creationId xmlns:a16="http://schemas.microsoft.com/office/drawing/2014/main" id="{19FBEAB1-2633-4062-B098-CD14465F4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415F23-ED0E-4739-8AED-681CD9DDB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4" y="10732"/>
            <a:ext cx="9176923" cy="6880449"/>
          </a:xfrm>
          <a:prstGeom prst="rect">
            <a:avLst/>
          </a:prstGeom>
        </p:spPr>
      </p:pic>
      <p:pic>
        <p:nvPicPr>
          <p:cNvPr id="6" name="Picture 5">
            <a:extLst>
              <a:ext uri="{FF2B5EF4-FFF2-40B4-BE49-F238E27FC236}">
                <a16:creationId xmlns:a16="http://schemas.microsoft.com/office/drawing/2014/main" id="{F5547182-B077-4DCE-962C-11EBC0430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4" y="3287641"/>
            <a:ext cx="4245024" cy="3592808"/>
          </a:xfrm>
          <a:prstGeom prst="rect">
            <a:avLst/>
          </a:prstGeom>
        </p:spPr>
      </p:pic>
      <p:pic>
        <p:nvPicPr>
          <p:cNvPr id="7" name="Picture 6">
            <a:extLst>
              <a:ext uri="{FF2B5EF4-FFF2-40B4-BE49-F238E27FC236}">
                <a16:creationId xmlns:a16="http://schemas.microsoft.com/office/drawing/2014/main" id="{19CF4A79-6E75-4836-B8D4-EA5F360A9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24400" y="3272444"/>
            <a:ext cx="4056168" cy="3617664"/>
          </a:xfrm>
          <a:prstGeom prst="rect">
            <a:avLst/>
          </a:prstGeom>
        </p:spPr>
      </p:pic>
      <p:sp>
        <p:nvSpPr>
          <p:cNvPr id="8" name="Rectangle 7">
            <a:extLst>
              <a:ext uri="{FF2B5EF4-FFF2-40B4-BE49-F238E27FC236}">
                <a16:creationId xmlns:a16="http://schemas.microsoft.com/office/drawing/2014/main" id="{A7C5B92B-5E78-44CD-9FD1-36C7A8CC6810}"/>
              </a:ext>
            </a:extLst>
          </p:cNvPr>
          <p:cNvSpPr/>
          <p:nvPr/>
        </p:nvSpPr>
        <p:spPr>
          <a:xfrm>
            <a:off x="152401" y="10732"/>
            <a:ext cx="8970498"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2nd Sunday in Ordinary Time - Year C</a:t>
            </a:r>
            <a:endParaRPr lang="en-US" sz="32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5F36E3A1-A4A8-4A90-8BAF-6A3D4E33ADCA}"/>
              </a:ext>
            </a:extLst>
          </p:cNvPr>
          <p:cNvSpPr/>
          <p:nvPr/>
        </p:nvSpPr>
        <p:spPr>
          <a:xfrm>
            <a:off x="515833" y="623656"/>
            <a:ext cx="8759467" cy="584775"/>
          </a:xfrm>
          <a:prstGeom prst="rect">
            <a:avLst/>
          </a:prstGeom>
        </p:spPr>
        <p:txBody>
          <a:bodyPr wrap="square">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Chúa Nhật </a:t>
            </a:r>
            <a:r>
              <a:rPr lang="en-AU" sz="3200" b="1" dirty="0">
                <a:solidFill>
                  <a:schemeClr val="bg1"/>
                </a:solidFill>
                <a:latin typeface="Times New Roman" panose="02020603050405020304" pitchFamily="18" charset="0"/>
                <a:cs typeface="Times New Roman" panose="02020603050405020304" pitchFamily="18" charset="0"/>
              </a:rPr>
              <a:t>2 </a:t>
            </a:r>
            <a:r>
              <a:rPr lang="vi-VN" sz="3200" b="1" dirty="0">
                <a:solidFill>
                  <a:schemeClr val="bg1"/>
                </a:solidFill>
                <a:latin typeface="Times New Roman" panose="02020603050405020304" pitchFamily="18" charset="0"/>
                <a:cs typeface="Times New Roman" panose="02020603050405020304" pitchFamily="18" charset="0"/>
              </a:rPr>
              <a:t>Thường Niên Năm </a:t>
            </a:r>
            <a:r>
              <a:rPr lang="en-AU" sz="3200" b="1" dirty="0">
                <a:solidFill>
                  <a:schemeClr val="bg1"/>
                </a:solidFill>
                <a:latin typeface="Times New Roman" panose="02020603050405020304" pitchFamily="18" charset="0"/>
                <a:cs typeface="Times New Roman" panose="02020603050405020304" pitchFamily="18" charset="0"/>
              </a:rPr>
              <a:t>C</a:t>
            </a:r>
            <a:endParaRPr lang="en-AU"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558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BE2E1-D0D5-4C36-9E61-22ED38468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F4F7B1BB-1145-4D5E-8EE2-F6318F664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415048"/>
            <a:ext cx="3343275" cy="3638550"/>
          </a:xfrm>
          <a:prstGeom prst="rect">
            <a:avLst/>
          </a:prstGeom>
        </p:spPr>
      </p:pic>
      <p:sp>
        <p:nvSpPr>
          <p:cNvPr id="8" name="Rectangle 7">
            <a:extLst>
              <a:ext uri="{FF2B5EF4-FFF2-40B4-BE49-F238E27FC236}">
                <a16:creationId xmlns:a16="http://schemas.microsoft.com/office/drawing/2014/main" id="{646ACCA7-2D55-4602-9A63-2ED37C7FE3D4}"/>
              </a:ext>
            </a:extLst>
          </p:cNvPr>
          <p:cNvSpPr/>
          <p:nvPr/>
        </p:nvSpPr>
        <p:spPr>
          <a:xfrm>
            <a:off x="152401" y="10732"/>
            <a:ext cx="8763000" cy="58477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2nd Sunday in Ordinary Time - Year C</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56F69EA0-7460-4439-B160-A00820F2DD4B}"/>
              </a:ext>
            </a:extLst>
          </p:cNvPr>
          <p:cNvSpPr/>
          <p:nvPr/>
        </p:nvSpPr>
        <p:spPr>
          <a:xfrm>
            <a:off x="327339" y="400919"/>
            <a:ext cx="8816661" cy="584775"/>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a:t>
            </a:r>
            <a:r>
              <a:rPr lang="en-AU" sz="3200" b="1" dirty="0">
                <a:solidFill>
                  <a:srgbClr val="FFFF00"/>
                </a:solidFill>
                <a:latin typeface="Times New Roman" panose="02020603050405020304" pitchFamily="18" charset="0"/>
                <a:cs typeface="Times New Roman" panose="02020603050405020304" pitchFamily="18" charset="0"/>
              </a:rPr>
              <a:t>2 </a:t>
            </a:r>
            <a:r>
              <a:rPr lang="vi-VN" sz="3200" b="1" dirty="0">
                <a:solidFill>
                  <a:srgbClr val="FFFF00"/>
                </a:solidFill>
                <a:latin typeface="Times New Roman" panose="02020603050405020304" pitchFamily="18" charset="0"/>
                <a:cs typeface="Times New Roman" panose="02020603050405020304" pitchFamily="18" charset="0"/>
              </a:rPr>
              <a:t>Thường Niên Năm </a:t>
            </a:r>
            <a:r>
              <a:rPr lang="en-AU" sz="3200" b="1" dirty="0">
                <a:solidFill>
                  <a:srgbClr val="FFFF00"/>
                </a:solidFill>
                <a:latin typeface="Times New Roman" panose="02020603050405020304" pitchFamily="18" charset="0"/>
                <a:cs typeface="Times New Roman" panose="02020603050405020304" pitchFamily="18" charset="0"/>
              </a:rPr>
              <a:t>C</a:t>
            </a:r>
            <a:endParaRPr lang="en-AU"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2020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26D33-7DF0-41BA-81A9-8B2A8D612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D927C672-2D3E-46B5-8CDD-3DD26DC6F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40" y="3309566"/>
            <a:ext cx="5302334" cy="3581401"/>
          </a:xfrm>
          <a:prstGeom prst="rect">
            <a:avLst/>
          </a:prstGeom>
        </p:spPr>
      </p:pic>
      <p:pic>
        <p:nvPicPr>
          <p:cNvPr id="8" name="Picture 7" descr="Image result for jesus christ on the cross cathol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493536"/>
            <a:ext cx="4121760" cy="15737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A34B6C9-0FE3-4E79-A9D1-15D3257CBF2C}"/>
              </a:ext>
            </a:extLst>
          </p:cNvPr>
          <p:cNvSpPr>
            <a:spLocks noChangeArrowheads="1"/>
          </p:cNvSpPr>
          <p:nvPr/>
        </p:nvSpPr>
        <p:spPr bwMode="auto">
          <a:xfrm>
            <a:off x="5302334" y="3498755"/>
            <a:ext cx="342469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0000"/>
                </a:solidFill>
                <a:latin typeface="Times New Roman" pitchFamily="18" charset="0"/>
                <a:cs typeface="Times New Roman" pitchFamily="18" charset="0"/>
              </a:rPr>
              <a:t>Gospel John</a:t>
            </a:r>
          </a:p>
          <a:p>
            <a:pPr algn="ctr"/>
            <a:r>
              <a:rPr lang="en-AU" sz="3200" b="1" dirty="0">
                <a:solidFill>
                  <a:srgbClr val="FF0000"/>
                </a:solidFill>
                <a:latin typeface="Times New Roman" pitchFamily="18" charset="0"/>
                <a:cs typeface="Times New Roman" pitchFamily="18" charset="0"/>
              </a:rPr>
              <a:t>2:1-11</a:t>
            </a:r>
          </a:p>
          <a:p>
            <a:pPr algn="ctr"/>
            <a:r>
              <a:rPr lang="en-AU" sz="3200" b="1" dirty="0" err="1">
                <a:solidFill>
                  <a:schemeClr val="bg1"/>
                </a:solidFill>
                <a:latin typeface="Times New Roman" pitchFamily="18" charset="0"/>
                <a:cs typeface="Times New Roman" pitchFamily="18" charset="0"/>
              </a:rPr>
              <a:t>Phúc</a:t>
            </a:r>
            <a:r>
              <a:rPr lang="en-AU" sz="3200" b="1" dirty="0">
                <a:solidFill>
                  <a:schemeClr val="bg1"/>
                </a:solidFill>
                <a:latin typeface="Times New Roman" pitchFamily="18" charset="0"/>
                <a:cs typeface="Times New Roman" pitchFamily="18" charset="0"/>
              </a:rPr>
              <a:t> </a:t>
            </a:r>
            <a:r>
              <a:rPr lang="en-AU" sz="3200" b="1" dirty="0" err="1">
                <a:solidFill>
                  <a:schemeClr val="bg1"/>
                </a:solidFill>
                <a:latin typeface="Times New Roman" pitchFamily="18" charset="0"/>
                <a:cs typeface="Times New Roman" pitchFamily="18" charset="0"/>
              </a:rPr>
              <a:t>Âm</a:t>
            </a:r>
            <a:r>
              <a:rPr lang="en-AU" sz="3200" b="1" dirty="0">
                <a:solidFill>
                  <a:schemeClr val="bg1"/>
                </a:solidFill>
                <a:latin typeface="Times New Roman" pitchFamily="18" charset="0"/>
                <a:cs typeface="Times New Roman" pitchFamily="18" charset="0"/>
              </a:rPr>
              <a:t> </a:t>
            </a:r>
          </a:p>
          <a:p>
            <a:pPr algn="ctr"/>
            <a:r>
              <a:rPr lang="en-AU" sz="3200" b="1" dirty="0" err="1">
                <a:solidFill>
                  <a:schemeClr val="bg1"/>
                </a:solidFill>
                <a:latin typeface="Times New Roman" pitchFamily="18" charset="0"/>
                <a:cs typeface="Times New Roman" pitchFamily="18" charset="0"/>
              </a:rPr>
              <a:t>Thánh</a:t>
            </a:r>
            <a:r>
              <a:rPr lang="en-AU" sz="3200" b="1" dirty="0">
                <a:solidFill>
                  <a:schemeClr val="bg1"/>
                </a:solidFill>
                <a:latin typeface="Times New Roman" pitchFamily="18" charset="0"/>
                <a:cs typeface="Times New Roman" pitchFamily="18" charset="0"/>
              </a:rPr>
              <a:t> </a:t>
            </a:r>
            <a:r>
              <a:rPr lang="en-AU" sz="3200" b="1" dirty="0" err="1">
                <a:solidFill>
                  <a:schemeClr val="bg1"/>
                </a:solidFill>
                <a:latin typeface="Times New Roman" pitchFamily="18" charset="0"/>
                <a:cs typeface="Times New Roman" pitchFamily="18" charset="0"/>
              </a:rPr>
              <a:t>Gio</a:t>
            </a:r>
            <a:r>
              <a:rPr lang="en-AU" sz="3200" b="1" dirty="0">
                <a:solidFill>
                  <a:schemeClr val="bg1"/>
                </a:solidFill>
                <a:latin typeface="Times New Roman" pitchFamily="18" charset="0"/>
                <a:cs typeface="Times New Roman" pitchFamily="18" charset="0"/>
              </a:rPr>
              <a:t>-an</a:t>
            </a:r>
          </a:p>
          <a:p>
            <a:pPr algn="ctr"/>
            <a:r>
              <a:rPr lang="en-AU" sz="3200" b="1" dirty="0">
                <a:solidFill>
                  <a:schemeClr val="bg1"/>
                </a:solidFill>
                <a:latin typeface="Times New Roman" pitchFamily="18" charset="0"/>
                <a:cs typeface="Times New Roman" pitchFamily="18" charset="0"/>
              </a:rPr>
              <a:t>2:1-11</a:t>
            </a:r>
          </a:p>
        </p:txBody>
      </p:sp>
    </p:spTree>
    <p:extLst>
      <p:ext uri="{BB962C8B-B14F-4D97-AF65-F5344CB8AC3E}">
        <p14:creationId xmlns:p14="http://schemas.microsoft.com/office/powerpoint/2010/main" val="328681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64150"/>
            <a:ext cx="9144000" cy="1077218"/>
          </a:xfrm>
          <a:prstGeom prst="rect">
            <a:avLst/>
          </a:prstGeom>
        </p:spPr>
        <p:txBody>
          <a:bodyPr wrap="square">
            <a:spAutoFit/>
          </a:bodyPr>
          <a:lstStyle/>
          <a:p>
            <a:pPr algn="ct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có tiệc cưới tại Ca-na miền Ga-li-lê. Trong tiệc cưới có thân mẫu Đức Giê-su.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116632"/>
            <a:ext cx="8928992"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There was a wedding at Cana in Galilee.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mother of Jesus was there, </a:t>
            </a:r>
          </a:p>
        </p:txBody>
      </p:sp>
      <p:pic>
        <p:nvPicPr>
          <p:cNvPr id="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25284" y="1371600"/>
            <a:ext cx="8359692" cy="418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57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748282"/>
            <a:ext cx="8856984"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và các môn đệ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cũng được mời tham dự.</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7742" y="197226"/>
            <a:ext cx="9106258"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Jesus and his disciples</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had also been invited. </a:t>
            </a:r>
          </a:p>
        </p:txBody>
      </p:sp>
      <p:pic>
        <p:nvPicPr>
          <p:cNvPr id="4" name="Picture 2" descr="https://www.lds.org/bc/content/bible-videos/videos/jesus-turns-water-into-wine/jesus-at-the-wedding-feas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8708" y="1248815"/>
            <a:ext cx="7777092" cy="437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627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7550" y="152400"/>
            <a:ext cx="2615159" cy="403187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Khi thấy thiếu rượu, thân mẫu Đức Giê-su nói với Người: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"Họ hết rượu rồi."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6343" y="4648200"/>
            <a:ext cx="9117250"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When they ran out of wine,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since the wine provided for the wedding was all finished, the mother of Jesus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said to him, ‘They have no wine.’ </a:t>
            </a:r>
          </a:p>
        </p:txBody>
      </p:sp>
      <p:pic>
        <p:nvPicPr>
          <p:cNvPr id="3079" name="Picture 7" descr="https://www.lds.org/bc/content/bible-videos/videos/jesus-turns-water-into-wine/no-more-wine.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343" y="36443"/>
            <a:ext cx="6436155" cy="429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66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562600"/>
            <a:ext cx="8784976"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đáp: "Thưa bà, chuyện đó can gì đến bà và tôi? Giờ của tôi chưa đến."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512" y="116632"/>
            <a:ext cx="8784976"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said, ‘Woman, why turn to me?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My hour has not come yet.’ </a:t>
            </a: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3492" y="1193850"/>
            <a:ext cx="8357016" cy="419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481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718414"/>
            <a:ext cx="8712968"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Thân mẫu Người nói với gia nhân : "Người bảo gì, các anh cứ việc làm theo."</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64078" y="4641196"/>
            <a:ext cx="8712968"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His mother said to the servants, ‘Do whatever he tells you.’ </a:t>
            </a:r>
          </a:p>
        </p:txBody>
      </p:sp>
      <p:pic>
        <p:nvPicPr>
          <p:cNvPr id="5125" name="Picture 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7504" y="-3313"/>
            <a:ext cx="8960383" cy="454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49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02412"/>
            <a:ext cx="9001000"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Ở đó có đặt sáu chum đá dùng vào việc thanh tẩy theo thói tục người Do-thái,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mỗi chum chứa được khoảng tám mươi hoặc một trăm hai mươi lít nước.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61305"/>
            <a:ext cx="4034796" cy="452431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There were six stone water jars standing there, meant for the ablutions that are customary among the Jews; each could hold twenty or thirty gallons.</a:t>
            </a:r>
          </a:p>
        </p:txBody>
      </p:sp>
      <p:pic>
        <p:nvPicPr>
          <p:cNvPr id="6" name="Picture 5">
            <a:extLst>
              <a:ext uri="{FF2B5EF4-FFF2-40B4-BE49-F238E27FC236}">
                <a16:creationId xmlns:a16="http://schemas.microsoft.com/office/drawing/2014/main" id="{CCD75F9D-4663-4BBA-9471-9877F9638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4796" y="-21903"/>
            <a:ext cx="5109204" cy="3831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59159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596</Words>
  <Application>Microsoft Office PowerPoint</Application>
  <PresentationFormat>On-screen Show (4:3)</PresentationFormat>
  <Paragraphs>48</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Anthony Nguyen</cp:lastModifiedBy>
  <cp:revision>10</cp:revision>
  <dcterms:created xsi:type="dcterms:W3CDTF">2018-10-08T09:51:07Z</dcterms:created>
  <dcterms:modified xsi:type="dcterms:W3CDTF">2019-01-17T09:43:00Z</dcterms:modified>
</cp:coreProperties>
</file>